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Poppins"/>
      <p:regular r:id="rId27"/>
      <p:bold r:id="rId28"/>
      <p:italic r:id="rId29"/>
      <p:boldItalic r:id="rId30"/>
    </p:embeddedFont>
    <p:embeddedFont>
      <p:font typeface="Fira Sans Extra Condensed Medium"/>
      <p:regular r:id="rId31"/>
      <p:bold r:id="rId32"/>
      <p:italic r:id="rId33"/>
      <p:boldItalic r:id="rId34"/>
    </p:embeddedFont>
    <p:embeddedFont>
      <p:font typeface="Abel"/>
      <p:regular r:id="rId35"/>
    </p:embeddedFont>
    <p:embeddedFont>
      <p:font typeface="Passion One"/>
      <p:regular r:id="rId36"/>
      <p:bold r:id="rId37"/>
    </p:embeddedFont>
    <p:embeddedFont>
      <p:font typeface="Oswal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ExtraCondensedMedium-regular.fntdata"/><Relationship Id="rId30" Type="http://schemas.openxmlformats.org/officeDocument/2006/relationships/font" Target="fonts/Poppins-boldItalic.fntdata"/><Relationship Id="rId11" Type="http://schemas.openxmlformats.org/officeDocument/2006/relationships/slide" Target="slides/slide5.xml"/><Relationship Id="rId33" Type="http://schemas.openxmlformats.org/officeDocument/2006/relationships/font" Target="fonts/FiraSansExtraCondensedMedium-italic.fntdata"/><Relationship Id="rId10" Type="http://schemas.openxmlformats.org/officeDocument/2006/relationships/slide" Target="slides/slide4.xml"/><Relationship Id="rId32" Type="http://schemas.openxmlformats.org/officeDocument/2006/relationships/font" Target="fonts/FiraSansExtraCondensedMedium-bold.fntdata"/><Relationship Id="rId13" Type="http://schemas.openxmlformats.org/officeDocument/2006/relationships/slide" Target="slides/slide7.xml"/><Relationship Id="rId35" Type="http://schemas.openxmlformats.org/officeDocument/2006/relationships/font" Target="fonts/Abel-regular.fntdata"/><Relationship Id="rId12" Type="http://schemas.openxmlformats.org/officeDocument/2006/relationships/slide" Target="slides/slide6.xml"/><Relationship Id="rId34" Type="http://schemas.openxmlformats.org/officeDocument/2006/relationships/font" Target="fonts/FiraSansExtraCondensed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PassionOne-bold.fntdata"/><Relationship Id="rId14" Type="http://schemas.openxmlformats.org/officeDocument/2006/relationships/slide" Target="slides/slide8.xml"/><Relationship Id="rId36" Type="http://schemas.openxmlformats.org/officeDocument/2006/relationships/font" Target="fonts/PassionOne-regular.fntdata"/><Relationship Id="rId17" Type="http://schemas.openxmlformats.org/officeDocument/2006/relationships/slide" Target="slides/slide11.xml"/><Relationship Id="rId39" Type="http://schemas.openxmlformats.org/officeDocument/2006/relationships/font" Target="fonts/Oswald-bold.fntdata"/><Relationship Id="rId16" Type="http://schemas.openxmlformats.org/officeDocument/2006/relationships/slide" Target="slides/slide10.xml"/><Relationship Id="rId38" Type="http://schemas.openxmlformats.org/officeDocument/2006/relationships/font" Target="fonts/Oswal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ae938ae85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ae938ae85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ae938ae85d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1ae938ae85d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ae938ae85d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1ae938ae85d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ae938ae85d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1ae938ae85d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ae938ae85d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1ae938ae85d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ae938ae85d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1ae938ae85d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ae938ae85d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ae938ae85d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ae938ae85d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1ae938ae85d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ae938ae85d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1ae938ae85d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ae938ae85d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1ae938ae85d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ae938ae85d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ae938ae85d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e938ae85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ae938ae85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ae938ae85d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1ae938ae85d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ae938ae85d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1ae938ae85d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ae938ae85d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1ae938ae85d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ae938ae85d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ae938ae85d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e938ae85d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ae938ae85d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e938ae85d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1ae938ae85d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ae938ae85d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1ae938ae85d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ae938ae85d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ae938ae85d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 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5186712" y="2164600"/>
            <a:ext cx="2810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5B72B7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800">
                <a:solidFill>
                  <a:srgbClr val="5B72B7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type="ctrTitle"/>
          </p:nvPr>
        </p:nvSpPr>
        <p:spPr>
          <a:xfrm>
            <a:off x="1173440" y="154175"/>
            <a:ext cx="68235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Passion One"/>
              <a:buNone/>
              <a:defRPr sz="6000">
                <a:solidFill>
                  <a:srgbClr val="5B72B7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"/>
              <a:buNone/>
              <a:defRPr sz="6000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101034" y="1874888"/>
            <a:ext cx="3308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2" type="title"/>
          </p:nvPr>
        </p:nvSpPr>
        <p:spPr>
          <a:xfrm>
            <a:off x="3409319" y="1536464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3" type="ctrTitle"/>
          </p:nvPr>
        </p:nvSpPr>
        <p:spPr>
          <a:xfrm>
            <a:off x="100968" y="2690804"/>
            <a:ext cx="3308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4" type="title"/>
          </p:nvPr>
        </p:nvSpPr>
        <p:spPr>
          <a:xfrm>
            <a:off x="3409326" y="2689002"/>
            <a:ext cx="1123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5" type="ctrTitle"/>
          </p:nvPr>
        </p:nvSpPr>
        <p:spPr>
          <a:xfrm>
            <a:off x="5510850" y="1885925"/>
            <a:ext cx="3402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6" type="title"/>
          </p:nvPr>
        </p:nvSpPr>
        <p:spPr>
          <a:xfrm>
            <a:off x="4387644" y="1536464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7" type="ctrTitle"/>
          </p:nvPr>
        </p:nvSpPr>
        <p:spPr>
          <a:xfrm>
            <a:off x="5510853" y="2675492"/>
            <a:ext cx="1894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8" type="title"/>
          </p:nvPr>
        </p:nvSpPr>
        <p:spPr>
          <a:xfrm>
            <a:off x="4387651" y="2689002"/>
            <a:ext cx="1123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cxnSp>
        <p:nvCxnSpPr>
          <p:cNvPr id="65" name="Google Shape;65;p15"/>
          <p:cNvCxnSpPr/>
          <p:nvPr/>
        </p:nvCxnSpPr>
        <p:spPr>
          <a:xfrm>
            <a:off x="4490600" y="803950"/>
            <a:ext cx="0" cy="3443400"/>
          </a:xfrm>
          <a:prstGeom prst="straightConnector1">
            <a:avLst/>
          </a:prstGeom>
          <a:noFill/>
          <a:ln cap="flat" cmpd="sng" w="19050">
            <a:solidFill>
              <a:srgbClr val="F9E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idx="1" type="subTitle"/>
          </p:nvPr>
        </p:nvSpPr>
        <p:spPr>
          <a:xfrm flipH="1">
            <a:off x="2300175" y="2241350"/>
            <a:ext cx="45438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type="ctrTitle"/>
          </p:nvPr>
        </p:nvSpPr>
        <p:spPr>
          <a:xfrm>
            <a:off x="1420950" y="1707325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TITLE_1_1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2419950" y="2151100"/>
            <a:ext cx="4304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type="ctrTitle"/>
          </p:nvPr>
        </p:nvSpPr>
        <p:spPr>
          <a:xfrm>
            <a:off x="430975" y="821986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1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ctrTitle"/>
          </p:nvPr>
        </p:nvSpPr>
        <p:spPr>
          <a:xfrm>
            <a:off x="3829951" y="3067325"/>
            <a:ext cx="2875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7" name="Google Shape;77;p20"/>
          <p:cNvSpPr txBox="1"/>
          <p:nvPr>
            <p:ph idx="1" type="subTitle"/>
          </p:nvPr>
        </p:nvSpPr>
        <p:spPr>
          <a:xfrm>
            <a:off x="2321100" y="2696375"/>
            <a:ext cx="450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ctrTitle"/>
          </p:nvPr>
        </p:nvSpPr>
        <p:spPr>
          <a:xfrm>
            <a:off x="3772150" y="1566625"/>
            <a:ext cx="386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21"/>
          <p:cNvSpPr txBox="1"/>
          <p:nvPr>
            <p:ph idx="1" type="subTitle"/>
          </p:nvPr>
        </p:nvSpPr>
        <p:spPr>
          <a:xfrm>
            <a:off x="3771873" y="2081175"/>
            <a:ext cx="386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idx="1" type="subTitle"/>
          </p:nvPr>
        </p:nvSpPr>
        <p:spPr>
          <a:xfrm>
            <a:off x="5465045" y="2454993"/>
            <a:ext cx="2913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83" name="Google Shape;83;p22"/>
          <p:cNvSpPr txBox="1"/>
          <p:nvPr>
            <p:ph idx="2" type="subTitle"/>
          </p:nvPr>
        </p:nvSpPr>
        <p:spPr>
          <a:xfrm>
            <a:off x="3069563" y="2454993"/>
            <a:ext cx="2913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84" name="Google Shape;84;p22"/>
          <p:cNvSpPr txBox="1"/>
          <p:nvPr>
            <p:ph idx="3" type="subTitle"/>
          </p:nvPr>
        </p:nvSpPr>
        <p:spPr>
          <a:xfrm>
            <a:off x="674038" y="2454993"/>
            <a:ext cx="2913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idx="4" type="subTitle"/>
          </p:nvPr>
        </p:nvSpPr>
        <p:spPr>
          <a:xfrm>
            <a:off x="3617650" y="2716163"/>
            <a:ext cx="181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5" type="subTitle"/>
          </p:nvPr>
        </p:nvSpPr>
        <p:spPr>
          <a:xfrm>
            <a:off x="1222163" y="2716163"/>
            <a:ext cx="181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6" type="subTitle"/>
          </p:nvPr>
        </p:nvSpPr>
        <p:spPr>
          <a:xfrm>
            <a:off x="6013138" y="2716175"/>
            <a:ext cx="181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88" name="Google Shape;88;p22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 ">
  <p:cSld name="TITLE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idx="1" type="subTitle"/>
          </p:nvPr>
        </p:nvSpPr>
        <p:spPr>
          <a:xfrm>
            <a:off x="3973375" y="1224188"/>
            <a:ext cx="43659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2" type="subTitle"/>
          </p:nvPr>
        </p:nvSpPr>
        <p:spPr>
          <a:xfrm>
            <a:off x="3973375" y="2250175"/>
            <a:ext cx="43659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type="title"/>
          </p:nvPr>
        </p:nvSpPr>
        <p:spPr>
          <a:xfrm>
            <a:off x="5074075" y="1475150"/>
            <a:ext cx="3265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idx="3" type="title"/>
          </p:nvPr>
        </p:nvSpPr>
        <p:spPr>
          <a:xfrm>
            <a:off x="5074075" y="417775"/>
            <a:ext cx="32652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4" type="subTitle"/>
          </p:nvPr>
        </p:nvSpPr>
        <p:spPr>
          <a:xfrm>
            <a:off x="2685425" y="3276163"/>
            <a:ext cx="43659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95" name="Google Shape;95;p23"/>
          <p:cNvSpPr txBox="1"/>
          <p:nvPr>
            <p:ph idx="5" type="subTitle"/>
          </p:nvPr>
        </p:nvSpPr>
        <p:spPr>
          <a:xfrm>
            <a:off x="2685425" y="4270763"/>
            <a:ext cx="43659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96" name="Google Shape;96;p23"/>
          <p:cNvSpPr txBox="1"/>
          <p:nvPr>
            <p:ph idx="6" type="title"/>
          </p:nvPr>
        </p:nvSpPr>
        <p:spPr>
          <a:xfrm>
            <a:off x="2685425" y="3527175"/>
            <a:ext cx="3265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97" name="Google Shape;97;p23"/>
          <p:cNvSpPr txBox="1"/>
          <p:nvPr>
            <p:ph idx="7" type="title"/>
          </p:nvPr>
        </p:nvSpPr>
        <p:spPr>
          <a:xfrm>
            <a:off x="2685425" y="2465926"/>
            <a:ext cx="32652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TITLE_1_1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" type="subTitle"/>
          </p:nvPr>
        </p:nvSpPr>
        <p:spPr>
          <a:xfrm>
            <a:off x="4899825" y="2480450"/>
            <a:ext cx="275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TITLE_1_1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/>
          <p:nvPr/>
        </p:nvSpPr>
        <p:spPr>
          <a:xfrm>
            <a:off x="1957050" y="3455125"/>
            <a:ext cx="5229900" cy="1056000"/>
          </a:xfrm>
          <a:prstGeom prst="rect">
            <a:avLst/>
          </a:prstGeom>
          <a:solidFill>
            <a:srgbClr val="5B72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5"/>
          <p:cNvSpPr txBox="1"/>
          <p:nvPr>
            <p:ph idx="1" type="subTitle"/>
          </p:nvPr>
        </p:nvSpPr>
        <p:spPr>
          <a:xfrm>
            <a:off x="2189400" y="3800650"/>
            <a:ext cx="476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2400">
                <a:solidFill>
                  <a:srgbClr val="5B72B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6434598" y="3106975"/>
            <a:ext cx="18168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2" type="subTitle"/>
          </p:nvPr>
        </p:nvSpPr>
        <p:spPr>
          <a:xfrm>
            <a:off x="4342088" y="3118300"/>
            <a:ext cx="18168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3" type="subTitle"/>
          </p:nvPr>
        </p:nvSpPr>
        <p:spPr>
          <a:xfrm>
            <a:off x="2249600" y="3118300"/>
            <a:ext cx="18168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4" type="subTitle"/>
          </p:nvPr>
        </p:nvSpPr>
        <p:spPr>
          <a:xfrm>
            <a:off x="4342075" y="3368138"/>
            <a:ext cx="181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110" name="Google Shape;110;p26"/>
          <p:cNvSpPr txBox="1"/>
          <p:nvPr>
            <p:ph idx="5" type="subTitle"/>
          </p:nvPr>
        </p:nvSpPr>
        <p:spPr>
          <a:xfrm>
            <a:off x="2249563" y="3368138"/>
            <a:ext cx="181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111" name="Google Shape;111;p26"/>
          <p:cNvSpPr txBox="1"/>
          <p:nvPr>
            <p:ph idx="6" type="subTitle"/>
          </p:nvPr>
        </p:nvSpPr>
        <p:spPr>
          <a:xfrm>
            <a:off x="6434588" y="3368150"/>
            <a:ext cx="181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type="ctrTitle"/>
          </p:nvPr>
        </p:nvSpPr>
        <p:spPr>
          <a:xfrm>
            <a:off x="6230150" y="817500"/>
            <a:ext cx="2021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TITLE_1_1_1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2400">
                <a:solidFill>
                  <a:srgbClr val="5B72B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TITLE_1_1_1_1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/>
          <p:nvPr/>
        </p:nvSpPr>
        <p:spPr>
          <a:xfrm>
            <a:off x="1957050" y="1536675"/>
            <a:ext cx="5229900" cy="625500"/>
          </a:xfrm>
          <a:prstGeom prst="rect">
            <a:avLst/>
          </a:prstGeom>
          <a:solidFill>
            <a:srgbClr val="5B72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8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2400">
                <a:solidFill>
                  <a:srgbClr val="5B72B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idx="1" type="subTitle"/>
          </p:nvPr>
        </p:nvSpPr>
        <p:spPr>
          <a:xfrm>
            <a:off x="2419950" y="4100525"/>
            <a:ext cx="4304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subTitle"/>
          </p:nvPr>
        </p:nvSpPr>
        <p:spPr>
          <a:xfrm>
            <a:off x="2419950" y="1611075"/>
            <a:ext cx="4304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1_1_1_2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/>
          <p:nvPr>
            <p:ph idx="1" type="subTitle"/>
          </p:nvPr>
        </p:nvSpPr>
        <p:spPr>
          <a:xfrm>
            <a:off x="3115520" y="2437068"/>
            <a:ext cx="2913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124" name="Google Shape;124;p30"/>
          <p:cNvSpPr txBox="1"/>
          <p:nvPr>
            <p:ph type="ctrTitle"/>
          </p:nvPr>
        </p:nvSpPr>
        <p:spPr>
          <a:xfrm>
            <a:off x="430975" y="1741375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TITLE_1_1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>
            <p:ph idx="1" type="subTitle"/>
          </p:nvPr>
        </p:nvSpPr>
        <p:spPr>
          <a:xfrm>
            <a:off x="3242800" y="2605400"/>
            <a:ext cx="367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127" name="Google Shape;127;p31"/>
          <p:cNvSpPr txBox="1"/>
          <p:nvPr>
            <p:ph type="ctrTitle"/>
          </p:nvPr>
        </p:nvSpPr>
        <p:spPr>
          <a:xfrm>
            <a:off x="3242800" y="2087600"/>
            <a:ext cx="4560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2"/>
          <p:cNvSpPr txBox="1"/>
          <p:nvPr>
            <p:ph type="ctrTitle"/>
          </p:nvPr>
        </p:nvSpPr>
        <p:spPr>
          <a:xfrm>
            <a:off x="1813400" y="2604875"/>
            <a:ext cx="262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130" name="Google Shape;130;p32"/>
          <p:cNvSpPr txBox="1"/>
          <p:nvPr>
            <p:ph idx="1" type="subTitle"/>
          </p:nvPr>
        </p:nvSpPr>
        <p:spPr>
          <a:xfrm>
            <a:off x="2480600" y="3102275"/>
            <a:ext cx="1959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131" name="Google Shape;131;p32"/>
          <p:cNvSpPr txBox="1"/>
          <p:nvPr>
            <p:ph idx="2" type="ctrTitle"/>
          </p:nvPr>
        </p:nvSpPr>
        <p:spPr>
          <a:xfrm>
            <a:off x="4703789" y="2604863"/>
            <a:ext cx="262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132" name="Google Shape;132;p32"/>
          <p:cNvSpPr txBox="1"/>
          <p:nvPr>
            <p:ph idx="3" type="subTitle"/>
          </p:nvPr>
        </p:nvSpPr>
        <p:spPr>
          <a:xfrm>
            <a:off x="4703789" y="3102288"/>
            <a:ext cx="1959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9E9D9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133" name="Google Shape;133;p32"/>
          <p:cNvSpPr txBox="1"/>
          <p:nvPr>
            <p:ph idx="4"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/>
        </p:txBody>
      </p:sp>
      <p:cxnSp>
        <p:nvCxnSpPr>
          <p:cNvPr id="134" name="Google Shape;134;p32"/>
          <p:cNvCxnSpPr/>
          <p:nvPr/>
        </p:nvCxnSpPr>
        <p:spPr>
          <a:xfrm>
            <a:off x="4574525" y="1844000"/>
            <a:ext cx="0" cy="2592000"/>
          </a:xfrm>
          <a:prstGeom prst="straightConnector1">
            <a:avLst/>
          </a:prstGeom>
          <a:noFill/>
          <a:ln cap="flat" cmpd="sng" w="19050">
            <a:solidFill>
              <a:srgbClr val="F9E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Passion One"/>
              <a:buNone/>
              <a:defRPr b="0" i="0" sz="2800" u="none" cap="none" strike="noStrike">
                <a:solidFill>
                  <a:srgbClr val="5B72B7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5B72B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b="0" i="0" sz="1200" u="none" cap="none" strike="noStrik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b="0" i="0" sz="1200" u="none" cap="none" strike="noStrik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■"/>
              <a:defRPr b="0" i="0" sz="1200" u="none" cap="none" strike="noStrik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b="0" i="0" sz="1200" u="none" cap="none" strike="noStrik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b="0" i="0" sz="1200" u="none" cap="none" strike="noStrik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■"/>
              <a:defRPr b="0" i="0" sz="1200" u="none" cap="none" strike="noStrik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b="0" i="0" sz="1200" u="none" cap="none" strike="noStrik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b="0" i="0" sz="1200" u="none" cap="none" strike="noStrik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B72B7"/>
              </a:buClr>
              <a:buSzPts val="1200"/>
              <a:buFont typeface="Abel"/>
              <a:buChar char="■"/>
              <a:defRPr b="0" i="0" sz="1200" u="none" cap="none" strike="noStrik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/>
          <p:nvPr>
            <p:ph type="ctrTitle"/>
          </p:nvPr>
        </p:nvSpPr>
        <p:spPr>
          <a:xfrm>
            <a:off x="1220425" y="541425"/>
            <a:ext cx="6302100" cy="33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7100"/>
              <a:t>Resume Building</a:t>
            </a:r>
            <a:endParaRPr sz="7100"/>
          </a:p>
          <a:p>
            <a:pPr indent="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7100"/>
              <a:t>For </a:t>
            </a:r>
            <a:endParaRPr sz="7100"/>
          </a:p>
          <a:p>
            <a:pPr indent="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7100"/>
              <a:t>Data Scientists</a:t>
            </a:r>
            <a:endParaRPr sz="7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>
            <p:ph type="ctrTitle"/>
          </p:nvPr>
        </p:nvSpPr>
        <p:spPr>
          <a:xfrm>
            <a:off x="430950" y="351011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Example(Experienced)</a:t>
            </a:r>
            <a:endParaRPr sz="2400"/>
          </a:p>
        </p:txBody>
      </p:sp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50" y="2471450"/>
            <a:ext cx="7499800" cy="15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50" y="1231050"/>
            <a:ext cx="7499800" cy="628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ctrTitle"/>
          </p:nvPr>
        </p:nvSpPr>
        <p:spPr>
          <a:xfrm>
            <a:off x="430950" y="351011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Example(Fresher)</a:t>
            </a:r>
            <a:endParaRPr sz="2400"/>
          </a:p>
        </p:txBody>
      </p:sp>
      <p:pic>
        <p:nvPicPr>
          <p:cNvPr id="249" name="Google Shape;2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25" y="2642949"/>
            <a:ext cx="7890150" cy="10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25" y="1281200"/>
            <a:ext cx="7890150" cy="757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type="ctrTitle"/>
          </p:nvPr>
        </p:nvSpPr>
        <p:spPr>
          <a:xfrm>
            <a:off x="430950" y="351011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3. Experience</a:t>
            </a:r>
            <a:endParaRPr sz="2400"/>
          </a:p>
        </p:txBody>
      </p:sp>
      <p:sp>
        <p:nvSpPr>
          <p:cNvPr id="256" name="Google Shape;256;p44"/>
          <p:cNvSpPr txBox="1"/>
          <p:nvPr/>
        </p:nvSpPr>
        <p:spPr>
          <a:xfrm>
            <a:off x="501100" y="1251775"/>
            <a:ext cx="73170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Explain responsibility and impact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7" name="Google Shape;257;p44"/>
          <p:cNvSpPr txBox="1"/>
          <p:nvPr/>
        </p:nvSpPr>
        <p:spPr>
          <a:xfrm>
            <a:off x="501100" y="1737038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Reverse Chronological order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8" name="Google Shape;258;p44"/>
          <p:cNvSpPr txBox="1"/>
          <p:nvPr/>
        </p:nvSpPr>
        <p:spPr>
          <a:xfrm>
            <a:off x="487075" y="2198400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Freshers -&gt; shadow experience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59" name="Google Shape;2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000" y="825600"/>
            <a:ext cx="3708400" cy="33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>
            <p:ph type="ctrTitle"/>
          </p:nvPr>
        </p:nvSpPr>
        <p:spPr>
          <a:xfrm>
            <a:off x="430950" y="351011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Example(Experienced)</a:t>
            </a:r>
            <a:endParaRPr sz="2400"/>
          </a:p>
        </p:txBody>
      </p:sp>
      <p:pic>
        <p:nvPicPr>
          <p:cNvPr id="265" name="Google Shape;2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6400"/>
            <a:ext cx="4292476" cy="21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000" y="1006400"/>
            <a:ext cx="4878324" cy="26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type="ctrTitle"/>
          </p:nvPr>
        </p:nvSpPr>
        <p:spPr>
          <a:xfrm>
            <a:off x="430950" y="351011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 (Freshers)</a:t>
            </a:r>
            <a:endParaRPr sz="2400"/>
          </a:p>
        </p:txBody>
      </p:sp>
      <p:sp>
        <p:nvSpPr>
          <p:cNvPr id="272" name="Google Shape;272;p46"/>
          <p:cNvSpPr txBox="1"/>
          <p:nvPr/>
        </p:nvSpPr>
        <p:spPr>
          <a:xfrm>
            <a:off x="501100" y="1251775"/>
            <a:ext cx="73170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Kaggle Competition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3" name="Google Shape;273;p46"/>
          <p:cNvSpPr txBox="1"/>
          <p:nvPr/>
        </p:nvSpPr>
        <p:spPr>
          <a:xfrm>
            <a:off x="501100" y="1737038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Freelance</a:t>
            </a:r>
            <a:r>
              <a:rPr lang="en" sz="1900">
                <a:latin typeface="Abel"/>
                <a:ea typeface="Abel"/>
                <a:cs typeface="Abel"/>
                <a:sym typeface="Abel"/>
              </a:rPr>
              <a:t> Work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4" name="Google Shape;274;p46"/>
          <p:cNvSpPr txBox="1"/>
          <p:nvPr/>
        </p:nvSpPr>
        <p:spPr>
          <a:xfrm>
            <a:off x="487075" y="2198400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Open Source Contribution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000" y="1309800"/>
            <a:ext cx="6037801" cy="19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ctrTitle"/>
          </p:nvPr>
        </p:nvSpPr>
        <p:spPr>
          <a:xfrm>
            <a:off x="430950" y="351011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Skills</a:t>
            </a:r>
            <a:endParaRPr sz="2400"/>
          </a:p>
        </p:txBody>
      </p:sp>
      <p:sp>
        <p:nvSpPr>
          <p:cNvPr id="281" name="Google Shape;281;p47"/>
          <p:cNvSpPr txBox="1"/>
          <p:nvPr/>
        </p:nvSpPr>
        <p:spPr>
          <a:xfrm>
            <a:off x="501100" y="1251775"/>
            <a:ext cx="73170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Categorize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82" name="Google Shape;282;p47"/>
          <p:cNvSpPr txBox="1"/>
          <p:nvPr/>
        </p:nvSpPr>
        <p:spPr>
          <a:xfrm>
            <a:off x="501100" y="1737038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Don’t self rate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83" name="Google Shape;283;p47"/>
          <p:cNvSpPr txBox="1"/>
          <p:nvPr/>
        </p:nvSpPr>
        <p:spPr>
          <a:xfrm>
            <a:off x="487075" y="2198400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Use skills in </a:t>
            </a:r>
            <a:r>
              <a:rPr lang="en" sz="1900">
                <a:latin typeface="Abel"/>
                <a:ea typeface="Abel"/>
                <a:cs typeface="Abel"/>
                <a:sym typeface="Abel"/>
              </a:rPr>
              <a:t>explaining</a:t>
            </a:r>
            <a:r>
              <a:rPr lang="en" sz="1900">
                <a:latin typeface="Abel"/>
                <a:ea typeface="Abel"/>
                <a:cs typeface="Abel"/>
                <a:sym typeface="Abel"/>
              </a:rPr>
              <a:t> projects/experience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6025" y="2422125"/>
            <a:ext cx="5235900" cy="24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025" y="243125"/>
            <a:ext cx="3131225" cy="195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0075" y="153513"/>
            <a:ext cx="2282987" cy="21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ctrTitle"/>
          </p:nvPr>
        </p:nvSpPr>
        <p:spPr>
          <a:xfrm>
            <a:off x="430950" y="351011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Education</a:t>
            </a:r>
            <a:endParaRPr sz="2400"/>
          </a:p>
        </p:txBody>
      </p:sp>
      <p:sp>
        <p:nvSpPr>
          <p:cNvPr id="292" name="Google Shape;292;p48"/>
          <p:cNvSpPr txBox="1"/>
          <p:nvPr/>
        </p:nvSpPr>
        <p:spPr>
          <a:xfrm>
            <a:off x="501100" y="1251775"/>
            <a:ext cx="73170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Reverse Chronological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93" name="Google Shape;293;p48"/>
          <p:cNvSpPr txBox="1"/>
          <p:nvPr/>
        </p:nvSpPr>
        <p:spPr>
          <a:xfrm>
            <a:off x="501100" y="1737038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Explain what you learnt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94" name="Google Shape;294;p48"/>
          <p:cNvSpPr txBox="1"/>
          <p:nvPr/>
        </p:nvSpPr>
        <p:spPr>
          <a:xfrm>
            <a:off x="487075" y="2198400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Add relevant coursework/</a:t>
            </a:r>
            <a:endParaRPr sz="1900"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certifications</a:t>
            </a:r>
            <a:endParaRPr sz="1900"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95" name="Google Shape;2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400" y="0"/>
            <a:ext cx="59436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9375" y="2080550"/>
            <a:ext cx="5914625" cy="306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9"/>
          <p:cNvSpPr txBox="1"/>
          <p:nvPr>
            <p:ph type="ctrTitle"/>
          </p:nvPr>
        </p:nvSpPr>
        <p:spPr>
          <a:xfrm>
            <a:off x="430950" y="351011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Projects</a:t>
            </a:r>
            <a:endParaRPr sz="2400"/>
          </a:p>
        </p:txBody>
      </p:sp>
      <p:sp>
        <p:nvSpPr>
          <p:cNvPr id="302" name="Google Shape;302;p49"/>
          <p:cNvSpPr txBox="1"/>
          <p:nvPr/>
        </p:nvSpPr>
        <p:spPr>
          <a:xfrm>
            <a:off x="501100" y="1251775"/>
            <a:ext cx="73170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Explain Projects with </a:t>
            </a:r>
            <a:endParaRPr sz="1900"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metrics</a:t>
            </a:r>
            <a:endParaRPr sz="19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03" name="Google Shape;303;p49"/>
          <p:cNvSpPr txBox="1"/>
          <p:nvPr/>
        </p:nvSpPr>
        <p:spPr>
          <a:xfrm>
            <a:off x="501100" y="2118038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Write relevant project first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04" name="Google Shape;304;p49"/>
          <p:cNvSpPr txBox="1"/>
          <p:nvPr/>
        </p:nvSpPr>
        <p:spPr>
          <a:xfrm>
            <a:off x="487075" y="2731800"/>
            <a:ext cx="35601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Recruiters love words like</a:t>
            </a:r>
            <a:endParaRPr sz="1900"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Unstructured data, </a:t>
            </a:r>
            <a:endParaRPr sz="1900"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problem solving, team work</a:t>
            </a:r>
            <a:endParaRPr sz="1900"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250" y="1251775"/>
            <a:ext cx="5587100" cy="31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>
            <p:ph type="ctrTitle"/>
          </p:nvPr>
        </p:nvSpPr>
        <p:spPr>
          <a:xfrm>
            <a:off x="430950" y="351011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Extras</a:t>
            </a:r>
            <a:endParaRPr sz="2400"/>
          </a:p>
        </p:txBody>
      </p:sp>
      <p:sp>
        <p:nvSpPr>
          <p:cNvPr id="311" name="Google Shape;311;p50"/>
          <p:cNvSpPr txBox="1"/>
          <p:nvPr/>
        </p:nvSpPr>
        <p:spPr>
          <a:xfrm>
            <a:off x="501100" y="1251775"/>
            <a:ext cx="73170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Achievements</a:t>
            </a:r>
            <a:endParaRPr sz="19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12" name="Google Shape;312;p50"/>
          <p:cNvSpPr txBox="1"/>
          <p:nvPr/>
        </p:nvSpPr>
        <p:spPr>
          <a:xfrm>
            <a:off x="501100" y="1813238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Publications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13" name="Google Shape;313;p50"/>
          <p:cNvSpPr txBox="1"/>
          <p:nvPr/>
        </p:nvSpPr>
        <p:spPr>
          <a:xfrm>
            <a:off x="487075" y="2350800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Extra-curriculars</a:t>
            </a:r>
            <a:endParaRPr sz="19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14" name="Google Shape;314;p50"/>
          <p:cNvSpPr txBox="1"/>
          <p:nvPr/>
        </p:nvSpPr>
        <p:spPr>
          <a:xfrm>
            <a:off x="487075" y="2884200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About Yourself</a:t>
            </a:r>
            <a:endParaRPr sz="1900"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525" y="471600"/>
            <a:ext cx="5269150" cy="41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ctrTitle"/>
          </p:nvPr>
        </p:nvSpPr>
        <p:spPr>
          <a:xfrm>
            <a:off x="430950" y="351011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Cover Letter</a:t>
            </a:r>
            <a:endParaRPr sz="2400"/>
          </a:p>
        </p:txBody>
      </p:sp>
      <p:sp>
        <p:nvSpPr>
          <p:cNvPr id="321" name="Google Shape;321;p51"/>
          <p:cNvSpPr txBox="1"/>
          <p:nvPr/>
        </p:nvSpPr>
        <p:spPr>
          <a:xfrm>
            <a:off x="501100" y="1251775"/>
            <a:ext cx="73170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Never miss this</a:t>
            </a:r>
            <a:endParaRPr sz="19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22" name="Google Shape;322;p51"/>
          <p:cNvSpPr txBox="1"/>
          <p:nvPr/>
        </p:nvSpPr>
        <p:spPr>
          <a:xfrm>
            <a:off x="501100" y="1813238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Personalize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23" name="Google Shape;323;p51"/>
          <p:cNvSpPr txBox="1"/>
          <p:nvPr/>
        </p:nvSpPr>
        <p:spPr>
          <a:xfrm>
            <a:off x="487075" y="2350800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Use your own words</a:t>
            </a:r>
            <a:endParaRPr sz="19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24" name="Google Shape;324;p51"/>
          <p:cNvSpPr txBox="1"/>
          <p:nvPr/>
        </p:nvSpPr>
        <p:spPr>
          <a:xfrm>
            <a:off x="487075" y="2884200"/>
            <a:ext cx="35601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Again be to the point and </a:t>
            </a:r>
            <a:endParaRPr sz="1900"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Use metrics</a:t>
            </a:r>
            <a:endParaRPr sz="1900"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325" name="Google Shape;3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125" y="1387388"/>
            <a:ext cx="594360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4"/>
          <p:cNvSpPr txBox="1"/>
          <p:nvPr>
            <p:ph type="ctrTitle"/>
          </p:nvPr>
        </p:nvSpPr>
        <p:spPr>
          <a:xfrm>
            <a:off x="430950" y="351011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Plan of Attack</a:t>
            </a:r>
            <a:endParaRPr sz="2400"/>
          </a:p>
        </p:txBody>
      </p:sp>
      <p:grpSp>
        <p:nvGrpSpPr>
          <p:cNvPr id="145" name="Google Shape;145;p34"/>
          <p:cNvGrpSpPr/>
          <p:nvPr/>
        </p:nvGrpSpPr>
        <p:grpSpPr>
          <a:xfrm>
            <a:off x="1394133" y="1593711"/>
            <a:ext cx="2677266" cy="2577819"/>
            <a:chOff x="2577764" y="2194919"/>
            <a:chExt cx="422855" cy="356269"/>
          </a:xfrm>
        </p:grpSpPr>
        <p:grpSp>
          <p:nvGrpSpPr>
            <p:cNvPr id="146" name="Google Shape;146;p34"/>
            <p:cNvGrpSpPr/>
            <p:nvPr/>
          </p:nvGrpSpPr>
          <p:grpSpPr>
            <a:xfrm>
              <a:off x="2577764" y="2355086"/>
              <a:ext cx="422855" cy="196102"/>
              <a:chOff x="1957711" y="1893712"/>
              <a:chExt cx="429818" cy="199311"/>
            </a:xfrm>
          </p:grpSpPr>
          <p:sp>
            <p:nvSpPr>
              <p:cNvPr id="147" name="Google Shape;147;p34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34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Google Shape;149;p34"/>
            <p:cNvGrpSpPr/>
            <p:nvPr/>
          </p:nvGrpSpPr>
          <p:grpSpPr>
            <a:xfrm>
              <a:off x="2577764" y="2301697"/>
              <a:ext cx="422855" cy="196102"/>
              <a:chOff x="1957711" y="1893712"/>
              <a:chExt cx="429818" cy="199311"/>
            </a:xfrm>
          </p:grpSpPr>
          <p:sp>
            <p:nvSpPr>
              <p:cNvPr id="150" name="Google Shape;150;p34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34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" name="Google Shape;152;p34"/>
            <p:cNvGrpSpPr/>
            <p:nvPr/>
          </p:nvGrpSpPr>
          <p:grpSpPr>
            <a:xfrm>
              <a:off x="2577764" y="2248308"/>
              <a:ext cx="422855" cy="196102"/>
              <a:chOff x="1957711" y="1893712"/>
              <a:chExt cx="429818" cy="199311"/>
            </a:xfrm>
          </p:grpSpPr>
          <p:sp>
            <p:nvSpPr>
              <p:cNvPr id="153" name="Google Shape;153;p34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34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" name="Google Shape;155;p34"/>
            <p:cNvGrpSpPr/>
            <p:nvPr/>
          </p:nvGrpSpPr>
          <p:grpSpPr>
            <a:xfrm>
              <a:off x="2577764" y="2194919"/>
              <a:ext cx="422855" cy="196102"/>
              <a:chOff x="1957711" y="1893712"/>
              <a:chExt cx="429818" cy="199311"/>
            </a:xfrm>
          </p:grpSpPr>
          <p:sp>
            <p:nvSpPr>
              <p:cNvPr id="156" name="Google Shape;156;p34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34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58" name="Google Shape;158;p34"/>
          <p:cNvCxnSpPr/>
          <p:nvPr/>
        </p:nvCxnSpPr>
        <p:spPr>
          <a:xfrm>
            <a:off x="4003250" y="2268100"/>
            <a:ext cx="168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34"/>
          <p:cNvCxnSpPr/>
          <p:nvPr/>
        </p:nvCxnSpPr>
        <p:spPr>
          <a:xfrm>
            <a:off x="4040425" y="2664700"/>
            <a:ext cx="169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34"/>
          <p:cNvCxnSpPr/>
          <p:nvPr/>
        </p:nvCxnSpPr>
        <p:spPr>
          <a:xfrm>
            <a:off x="4028050" y="3048925"/>
            <a:ext cx="173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34"/>
          <p:cNvCxnSpPr/>
          <p:nvPr/>
        </p:nvCxnSpPr>
        <p:spPr>
          <a:xfrm flipH="1" rot="10800000">
            <a:off x="4052825" y="3408425"/>
            <a:ext cx="16857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34"/>
          <p:cNvSpPr txBox="1"/>
          <p:nvPr/>
        </p:nvSpPr>
        <p:spPr>
          <a:xfrm>
            <a:off x="5784325" y="1968800"/>
            <a:ext cx="21564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Abel"/>
                <a:ea typeface="Abel"/>
                <a:cs typeface="Abel"/>
                <a:sym typeface="Abel"/>
              </a:rPr>
              <a:t>Strategy</a:t>
            </a:r>
            <a:endParaRPr b="1" i="0" sz="18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63" name="Google Shape;163;p34"/>
          <p:cNvSpPr txBox="1"/>
          <p:nvPr/>
        </p:nvSpPr>
        <p:spPr>
          <a:xfrm>
            <a:off x="5848125" y="2400750"/>
            <a:ext cx="2203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Abel"/>
                <a:ea typeface="Abel"/>
                <a:cs typeface="Abel"/>
                <a:sym typeface="Abel"/>
              </a:rPr>
              <a:t>Building a Resume</a:t>
            </a:r>
            <a:endParaRPr b="1" i="0" sz="18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64" name="Google Shape;164;p34"/>
          <p:cNvSpPr txBox="1"/>
          <p:nvPr/>
        </p:nvSpPr>
        <p:spPr>
          <a:xfrm>
            <a:off x="5823325" y="2848775"/>
            <a:ext cx="2509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Abel"/>
                <a:ea typeface="Abel"/>
                <a:cs typeface="Abel"/>
                <a:sym typeface="Abel"/>
              </a:rPr>
              <a:t>Section wise discussion</a:t>
            </a:r>
            <a:endParaRPr b="1" i="0" sz="18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65" name="Google Shape;165;p34"/>
          <p:cNvSpPr txBox="1"/>
          <p:nvPr/>
        </p:nvSpPr>
        <p:spPr>
          <a:xfrm>
            <a:off x="5887150" y="3272000"/>
            <a:ext cx="2268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Abel"/>
                <a:ea typeface="Abel"/>
                <a:cs typeface="Abel"/>
                <a:sym typeface="Abel"/>
              </a:rPr>
              <a:t>General points</a:t>
            </a:r>
            <a:endParaRPr b="1" i="0" sz="18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>
            <p:ph type="ctrTitle"/>
          </p:nvPr>
        </p:nvSpPr>
        <p:spPr>
          <a:xfrm>
            <a:off x="430950" y="351011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General Points</a:t>
            </a:r>
            <a:endParaRPr sz="2400"/>
          </a:p>
        </p:txBody>
      </p:sp>
      <p:sp>
        <p:nvSpPr>
          <p:cNvPr id="331" name="Google Shape;331;p52"/>
          <p:cNvSpPr txBox="1"/>
          <p:nvPr/>
        </p:nvSpPr>
        <p:spPr>
          <a:xfrm>
            <a:off x="519800" y="1767850"/>
            <a:ext cx="73170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Get multiple feedback -&gt; Resume worded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32" name="Google Shape;332;p52"/>
          <p:cNvSpPr txBox="1"/>
          <p:nvPr/>
        </p:nvSpPr>
        <p:spPr>
          <a:xfrm>
            <a:off x="519800" y="2253113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Iterate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33" name="Google Shape;333;p52"/>
          <p:cNvSpPr txBox="1"/>
          <p:nvPr/>
        </p:nvSpPr>
        <p:spPr>
          <a:xfrm>
            <a:off x="505775" y="2714475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No Typos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34" name="Google Shape;334;p52"/>
          <p:cNvSpPr txBox="1"/>
          <p:nvPr/>
        </p:nvSpPr>
        <p:spPr>
          <a:xfrm>
            <a:off x="526813" y="3220275"/>
            <a:ext cx="73170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Hide things that you are not confident of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35" name="Google Shape;335;p52"/>
          <p:cNvSpPr txBox="1"/>
          <p:nvPr/>
        </p:nvSpPr>
        <p:spPr>
          <a:xfrm>
            <a:off x="526813" y="3705538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Save and share in pdf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36" name="Google Shape;336;p52"/>
          <p:cNvSpPr txBox="1"/>
          <p:nvPr/>
        </p:nvSpPr>
        <p:spPr>
          <a:xfrm>
            <a:off x="519800" y="1310650"/>
            <a:ext cx="73170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Study a lot of relevant examples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idx="4294967295" type="ctrTitle"/>
          </p:nvPr>
        </p:nvSpPr>
        <p:spPr>
          <a:xfrm>
            <a:off x="430950" y="251861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400"/>
              <a:t>Strategy</a:t>
            </a:r>
            <a:endParaRPr sz="3400"/>
          </a:p>
        </p:txBody>
      </p:sp>
      <p:sp>
        <p:nvSpPr>
          <p:cNvPr id="171" name="Google Shape;171;p35"/>
          <p:cNvSpPr txBox="1"/>
          <p:nvPr/>
        </p:nvSpPr>
        <p:spPr>
          <a:xfrm>
            <a:off x="490425" y="1110550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1 page resume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72" name="Google Shape;172;p35"/>
          <p:cNvSpPr txBox="1"/>
          <p:nvPr/>
        </p:nvSpPr>
        <p:spPr>
          <a:xfrm>
            <a:off x="490425" y="1595813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Design of the resume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73" name="Google Shape;173;p35"/>
          <p:cNvSpPr txBox="1"/>
          <p:nvPr/>
        </p:nvSpPr>
        <p:spPr>
          <a:xfrm>
            <a:off x="476400" y="2057175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Tell a story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74" name="Google Shape;174;p35"/>
          <p:cNvSpPr txBox="1"/>
          <p:nvPr/>
        </p:nvSpPr>
        <p:spPr>
          <a:xfrm>
            <a:off x="456300" y="2486775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Customize</a:t>
            </a:r>
            <a:endParaRPr sz="19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75" name="Google Shape;175;p35"/>
          <p:cNvSpPr txBox="1"/>
          <p:nvPr/>
        </p:nvSpPr>
        <p:spPr>
          <a:xfrm>
            <a:off x="456288" y="2927600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Get 1 point to click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76" name="Google Shape;176;p35"/>
          <p:cNvSpPr txBox="1"/>
          <p:nvPr/>
        </p:nvSpPr>
        <p:spPr>
          <a:xfrm>
            <a:off x="456288" y="3412863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Also talk about </a:t>
            </a:r>
            <a:r>
              <a:rPr lang="en" sz="1900">
                <a:latin typeface="Abel"/>
                <a:ea typeface="Abel"/>
                <a:cs typeface="Abel"/>
                <a:sym typeface="Abel"/>
              </a:rPr>
              <a:t>transferable</a:t>
            </a:r>
            <a:r>
              <a:rPr lang="en" sz="1900">
                <a:latin typeface="Abel"/>
                <a:ea typeface="Abel"/>
                <a:cs typeface="Abel"/>
                <a:sym typeface="Abel"/>
              </a:rPr>
              <a:t> skills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ctrTitle"/>
          </p:nvPr>
        </p:nvSpPr>
        <p:spPr>
          <a:xfrm>
            <a:off x="430950" y="351011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Types</a:t>
            </a:r>
            <a:r>
              <a:rPr lang="en" sz="2400"/>
              <a:t> of Resume</a:t>
            </a:r>
            <a:endParaRPr sz="2400"/>
          </a:p>
        </p:txBody>
      </p:sp>
      <p:pic>
        <p:nvPicPr>
          <p:cNvPr id="182" name="Google Shape;1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00" y="968973"/>
            <a:ext cx="6926951" cy="39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/>
          <p:nvPr>
            <p:ph type="ctrTitle"/>
          </p:nvPr>
        </p:nvSpPr>
        <p:spPr>
          <a:xfrm>
            <a:off x="430950" y="351011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Where can I build my resume?</a:t>
            </a:r>
            <a:endParaRPr sz="2400"/>
          </a:p>
        </p:txBody>
      </p:sp>
      <p:sp>
        <p:nvSpPr>
          <p:cNvPr id="188" name="Google Shape;188;p37"/>
          <p:cNvSpPr txBox="1"/>
          <p:nvPr/>
        </p:nvSpPr>
        <p:spPr>
          <a:xfrm>
            <a:off x="490425" y="1110550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Google Docs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89" name="Google Shape;189;p37"/>
          <p:cNvSpPr txBox="1"/>
          <p:nvPr/>
        </p:nvSpPr>
        <p:spPr>
          <a:xfrm>
            <a:off x="490425" y="1595813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Canva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90" name="Google Shape;190;p37"/>
          <p:cNvSpPr txBox="1"/>
          <p:nvPr/>
        </p:nvSpPr>
        <p:spPr>
          <a:xfrm>
            <a:off x="476400" y="2057175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Other</a:t>
            </a:r>
            <a:r>
              <a:rPr lang="en" sz="1900">
                <a:latin typeface="Abel"/>
                <a:ea typeface="Abel"/>
                <a:cs typeface="Abel"/>
                <a:sym typeface="Abel"/>
              </a:rPr>
              <a:t> Websites like zety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type="ctrTitle"/>
          </p:nvPr>
        </p:nvSpPr>
        <p:spPr>
          <a:xfrm>
            <a:off x="430950" y="351011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Resume Formatting</a:t>
            </a:r>
            <a:endParaRPr sz="2400"/>
          </a:p>
        </p:txBody>
      </p:sp>
      <p:sp>
        <p:nvSpPr>
          <p:cNvPr id="196" name="Google Shape;196;p38"/>
          <p:cNvSpPr txBox="1"/>
          <p:nvPr/>
        </p:nvSpPr>
        <p:spPr>
          <a:xfrm>
            <a:off x="486300" y="928800"/>
            <a:ext cx="45171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192D"/>
              </a:buClr>
              <a:buSzPts val="1150"/>
              <a:buFont typeface="Poppins"/>
              <a:buAutoNum type="arabicPeriod"/>
            </a:pPr>
            <a:r>
              <a:rPr lang="en" sz="1150">
                <a:solidFill>
                  <a:srgbClr val="05192D"/>
                </a:solidFill>
                <a:latin typeface="Poppins"/>
                <a:ea typeface="Poppins"/>
                <a:cs typeface="Poppins"/>
                <a:sym typeface="Poppins"/>
              </a:rPr>
              <a:t>Use an elegant text font</a:t>
            </a:r>
            <a:endParaRPr sz="1150">
              <a:solidFill>
                <a:srgbClr val="05192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16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192D"/>
              </a:buClr>
              <a:buSzPts val="1150"/>
              <a:buFont typeface="Poppins"/>
              <a:buAutoNum type="alphaLcPeriod"/>
            </a:pPr>
            <a:r>
              <a:rPr lang="en" sz="1150">
                <a:solidFill>
                  <a:srgbClr val="05192D"/>
                </a:solidFill>
                <a:latin typeface="Poppins"/>
                <a:ea typeface="Poppins"/>
                <a:cs typeface="Poppins"/>
                <a:sym typeface="Poppins"/>
              </a:rPr>
              <a:t>Good examples: Calibri, Times New Roman, Arial, Verdana, Cambria, Tahoma, Georgia</a:t>
            </a:r>
            <a:endParaRPr sz="1150">
              <a:solidFill>
                <a:srgbClr val="05192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16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192D"/>
              </a:buClr>
              <a:buSzPts val="1150"/>
              <a:buFont typeface="Poppins"/>
              <a:buAutoNum type="alphaLcPeriod"/>
            </a:pPr>
            <a:r>
              <a:rPr lang="en" sz="1150">
                <a:solidFill>
                  <a:srgbClr val="05192D"/>
                </a:solidFill>
                <a:latin typeface="Poppins"/>
                <a:ea typeface="Poppins"/>
                <a:cs typeface="Poppins"/>
                <a:sym typeface="Poppins"/>
              </a:rPr>
              <a:t>Bad examples: Comic Sans MS, MS Gothic, Ink Free, Agency FB, OCR A Extended</a:t>
            </a:r>
            <a:endParaRPr sz="1150">
              <a:solidFill>
                <a:srgbClr val="05192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192D"/>
              </a:buClr>
              <a:buSzPts val="1150"/>
              <a:buFont typeface="Poppins"/>
              <a:buAutoNum type="arabicPeriod"/>
            </a:pPr>
            <a:r>
              <a:rPr lang="en" sz="1150">
                <a:solidFill>
                  <a:srgbClr val="05192D"/>
                </a:solidFill>
                <a:latin typeface="Poppins"/>
                <a:ea typeface="Poppins"/>
                <a:cs typeface="Poppins"/>
                <a:sym typeface="Poppins"/>
              </a:rPr>
              <a:t>Use font size: 11-12pt for the text, 14-16pt for headings</a:t>
            </a:r>
            <a:endParaRPr sz="1150">
              <a:solidFill>
                <a:srgbClr val="05192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192D"/>
              </a:buClr>
              <a:buSzPts val="1150"/>
              <a:buFont typeface="Poppins"/>
              <a:buAutoNum type="arabicPeriod"/>
            </a:pPr>
            <a:r>
              <a:rPr lang="en" sz="1150">
                <a:solidFill>
                  <a:srgbClr val="05192D"/>
                </a:solidFill>
                <a:latin typeface="Poppins"/>
                <a:ea typeface="Poppins"/>
                <a:cs typeface="Poppins"/>
                <a:sym typeface="Poppins"/>
              </a:rPr>
              <a:t>Make section headings and the header bold</a:t>
            </a:r>
            <a:endParaRPr sz="1150">
              <a:solidFill>
                <a:srgbClr val="05192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192D"/>
              </a:buClr>
              <a:buSzPts val="1150"/>
              <a:buFont typeface="Poppins"/>
              <a:buAutoNum type="arabicPeriod"/>
            </a:pPr>
            <a:r>
              <a:rPr lang="en" sz="1150">
                <a:solidFill>
                  <a:srgbClr val="05192D"/>
                </a:solidFill>
                <a:latin typeface="Poppins"/>
                <a:ea typeface="Poppins"/>
                <a:cs typeface="Poppins"/>
                <a:sym typeface="Poppins"/>
              </a:rPr>
              <a:t>Avoid using too many text styles such as bold, italic, bold-italic and underlined</a:t>
            </a:r>
            <a:endParaRPr sz="1150">
              <a:solidFill>
                <a:srgbClr val="05192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192D"/>
              </a:buClr>
              <a:buSzPts val="1150"/>
              <a:buFont typeface="Poppins"/>
              <a:buAutoNum type="arabicPeriod"/>
            </a:pPr>
            <a:r>
              <a:rPr lang="en" sz="1150">
                <a:solidFill>
                  <a:srgbClr val="05192D"/>
                </a:solidFill>
                <a:latin typeface="Poppins"/>
                <a:ea typeface="Poppins"/>
                <a:cs typeface="Poppins"/>
                <a:sym typeface="Poppins"/>
              </a:rPr>
              <a:t>Use 1-1.15 line spacing</a:t>
            </a:r>
            <a:endParaRPr sz="1150">
              <a:solidFill>
                <a:srgbClr val="05192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192D"/>
              </a:buClr>
              <a:buSzPts val="1150"/>
              <a:buFont typeface="Poppins"/>
              <a:buAutoNum type="arabicPeriod"/>
            </a:pPr>
            <a:r>
              <a:rPr lang="en" sz="1150">
                <a:solidFill>
                  <a:srgbClr val="05192D"/>
                </a:solidFill>
                <a:latin typeface="Poppins"/>
                <a:ea typeface="Poppins"/>
                <a:cs typeface="Poppins"/>
                <a:sym typeface="Poppins"/>
              </a:rPr>
              <a:t>Avoid visual effects, decorations, or unnecessary icons</a:t>
            </a:r>
            <a:endParaRPr sz="1150">
              <a:solidFill>
                <a:srgbClr val="05192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192D"/>
              </a:buClr>
              <a:buSzPts val="1150"/>
              <a:buFont typeface="Poppins"/>
              <a:buAutoNum type="arabicPeriod"/>
            </a:pPr>
            <a:r>
              <a:rPr lang="en" sz="1150">
                <a:solidFill>
                  <a:srgbClr val="05192D"/>
                </a:solidFill>
                <a:latin typeface="Poppins"/>
                <a:ea typeface="Poppins"/>
                <a:cs typeface="Poppins"/>
                <a:sym typeface="Poppins"/>
              </a:rPr>
              <a:t>Use bullet points to make your resume look clean, well-organized, and easy to follow</a:t>
            </a:r>
            <a:endParaRPr sz="1150">
              <a:solidFill>
                <a:srgbClr val="05192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Don't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use redundant headings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lphaLcPeriod"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Relevant Work Experience - Just write Experience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lphaLcPeriod"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Skills and Tools - just write Skills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lphaLcPeriod"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Additional Information - write Extras</a:t>
            </a:r>
            <a:endParaRPr sz="1150">
              <a:solidFill>
                <a:srgbClr val="05192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900"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97" name="Google Shape;1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025" y="265075"/>
            <a:ext cx="3737800" cy="47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>
            <p:ph idx="4294967295" type="ctrTitle"/>
          </p:nvPr>
        </p:nvSpPr>
        <p:spPr>
          <a:xfrm>
            <a:off x="430950" y="251861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400"/>
              <a:t>Resume Structuring</a:t>
            </a:r>
            <a:endParaRPr sz="3400"/>
          </a:p>
        </p:txBody>
      </p:sp>
      <p:sp>
        <p:nvSpPr>
          <p:cNvPr id="203" name="Google Shape;203;p39"/>
          <p:cNvSpPr txBox="1"/>
          <p:nvPr/>
        </p:nvSpPr>
        <p:spPr>
          <a:xfrm>
            <a:off x="479100" y="849613"/>
            <a:ext cx="21564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200">
                <a:latin typeface="Abel"/>
                <a:ea typeface="Abel"/>
                <a:cs typeface="Abel"/>
                <a:sym typeface="Abel"/>
              </a:rPr>
              <a:t>Freshers</a:t>
            </a:r>
            <a:endParaRPr b="1" i="0" sz="22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04" name="Google Shape;204;p39"/>
          <p:cNvSpPr txBox="1"/>
          <p:nvPr/>
        </p:nvSpPr>
        <p:spPr>
          <a:xfrm>
            <a:off x="5415350" y="845850"/>
            <a:ext cx="21564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200">
                <a:latin typeface="Abel"/>
                <a:ea typeface="Abel"/>
                <a:cs typeface="Abel"/>
                <a:sym typeface="Abel"/>
              </a:rPr>
              <a:t>Experienced</a:t>
            </a:r>
            <a:endParaRPr b="1" i="0" sz="22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05" name="Google Shape;205;p39"/>
          <p:cNvCxnSpPr/>
          <p:nvPr/>
        </p:nvCxnSpPr>
        <p:spPr>
          <a:xfrm>
            <a:off x="4331375" y="1363575"/>
            <a:ext cx="20100" cy="357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39"/>
          <p:cNvSpPr txBox="1"/>
          <p:nvPr/>
        </p:nvSpPr>
        <p:spPr>
          <a:xfrm>
            <a:off x="479100" y="1406263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Header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07" name="Google Shape;207;p39"/>
          <p:cNvSpPr txBox="1"/>
          <p:nvPr/>
        </p:nvSpPr>
        <p:spPr>
          <a:xfrm>
            <a:off x="479100" y="1891525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Resume Summary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08" name="Google Shape;208;p39"/>
          <p:cNvSpPr txBox="1"/>
          <p:nvPr/>
        </p:nvSpPr>
        <p:spPr>
          <a:xfrm>
            <a:off x="465075" y="2352888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Education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09" name="Google Shape;209;p39"/>
          <p:cNvSpPr txBox="1"/>
          <p:nvPr/>
        </p:nvSpPr>
        <p:spPr>
          <a:xfrm>
            <a:off x="444975" y="2782488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Skills</a:t>
            </a:r>
            <a:endParaRPr sz="19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0" name="Google Shape;210;p39"/>
          <p:cNvSpPr txBox="1"/>
          <p:nvPr/>
        </p:nvSpPr>
        <p:spPr>
          <a:xfrm>
            <a:off x="444963" y="3223313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Experience if you have any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1" name="Google Shape;211;p39"/>
          <p:cNvSpPr txBox="1"/>
          <p:nvPr/>
        </p:nvSpPr>
        <p:spPr>
          <a:xfrm>
            <a:off x="444963" y="3708575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Extra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2" name="Google Shape;212;p39"/>
          <p:cNvSpPr txBox="1"/>
          <p:nvPr/>
        </p:nvSpPr>
        <p:spPr>
          <a:xfrm>
            <a:off x="4802400" y="1473113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Header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3" name="Google Shape;213;p39"/>
          <p:cNvSpPr txBox="1"/>
          <p:nvPr/>
        </p:nvSpPr>
        <p:spPr>
          <a:xfrm>
            <a:off x="4802400" y="1958375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Resume Summary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4" name="Google Shape;214;p39"/>
          <p:cNvSpPr txBox="1"/>
          <p:nvPr/>
        </p:nvSpPr>
        <p:spPr>
          <a:xfrm>
            <a:off x="4788375" y="2419738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Experience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5" name="Google Shape;215;p39"/>
          <p:cNvSpPr txBox="1"/>
          <p:nvPr/>
        </p:nvSpPr>
        <p:spPr>
          <a:xfrm>
            <a:off x="4768275" y="2849338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Skills</a:t>
            </a:r>
            <a:endParaRPr sz="19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6" name="Google Shape;216;p39"/>
          <p:cNvSpPr txBox="1"/>
          <p:nvPr/>
        </p:nvSpPr>
        <p:spPr>
          <a:xfrm>
            <a:off x="4768263" y="3290163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Education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7" name="Google Shape;217;p39"/>
          <p:cNvSpPr txBox="1"/>
          <p:nvPr/>
        </p:nvSpPr>
        <p:spPr>
          <a:xfrm>
            <a:off x="4768263" y="3775425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Extra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>
            <p:ph type="ctrTitle"/>
          </p:nvPr>
        </p:nvSpPr>
        <p:spPr>
          <a:xfrm>
            <a:off x="430950" y="351011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Header</a:t>
            </a:r>
            <a:endParaRPr sz="2400"/>
          </a:p>
        </p:txBody>
      </p:sp>
      <p:sp>
        <p:nvSpPr>
          <p:cNvPr id="223" name="Google Shape;223;p40"/>
          <p:cNvSpPr txBox="1"/>
          <p:nvPr/>
        </p:nvSpPr>
        <p:spPr>
          <a:xfrm>
            <a:off x="444975" y="2571750"/>
            <a:ext cx="73170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Name -&gt; </a:t>
            </a:r>
            <a:r>
              <a:rPr lang="en" sz="1900">
                <a:latin typeface="Abel"/>
                <a:ea typeface="Abel"/>
                <a:cs typeface="Abel"/>
                <a:sym typeface="Abel"/>
              </a:rPr>
              <a:t>Subheading -&gt; Phone -&gt; Professional email -&gt; linkedin -&gt; other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444975" y="3057013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No need for address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430950" y="3518375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Add Linkedin if it offers something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75" y="978319"/>
            <a:ext cx="4857675" cy="14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0"/>
          <p:cNvSpPr txBox="1"/>
          <p:nvPr/>
        </p:nvSpPr>
        <p:spPr>
          <a:xfrm>
            <a:off x="430950" y="3975575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Optional Photo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ctrTitle"/>
          </p:nvPr>
        </p:nvSpPr>
        <p:spPr>
          <a:xfrm>
            <a:off x="430950" y="351011"/>
            <a:ext cx="828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 Summary</a:t>
            </a:r>
            <a:endParaRPr sz="2400"/>
          </a:p>
        </p:txBody>
      </p:sp>
      <p:sp>
        <p:nvSpPr>
          <p:cNvPr id="233" name="Google Shape;233;p41"/>
          <p:cNvSpPr txBox="1"/>
          <p:nvPr/>
        </p:nvSpPr>
        <p:spPr>
          <a:xfrm>
            <a:off x="444975" y="2571750"/>
            <a:ext cx="73170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Should not be a copy paste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34" name="Google Shape;234;p41"/>
          <p:cNvSpPr txBox="1"/>
          <p:nvPr/>
        </p:nvSpPr>
        <p:spPr>
          <a:xfrm>
            <a:off x="444975" y="3057013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Personalize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35" name="Google Shape;235;p41"/>
          <p:cNvSpPr txBox="1"/>
          <p:nvPr/>
        </p:nvSpPr>
        <p:spPr>
          <a:xfrm>
            <a:off x="430950" y="3518375"/>
            <a:ext cx="3560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latin typeface="Abel"/>
                <a:ea typeface="Abel"/>
                <a:cs typeface="Abel"/>
                <a:sym typeface="Abel"/>
              </a:rPr>
              <a:t>Example on next slide</a:t>
            </a:r>
            <a:endParaRPr i="0" sz="19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36" name="Google Shape;2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50" y="928800"/>
            <a:ext cx="6489300" cy="13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th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